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 id="2147485079" r:id="rId5"/>
  </p:sldMasterIdLst>
  <p:notesMasterIdLst>
    <p:notesMasterId r:id="rId23"/>
  </p:notesMasterIdLst>
  <p:handoutMasterIdLst>
    <p:handoutMasterId r:id="rId24"/>
  </p:handoutMasterIdLst>
  <p:sldIdLst>
    <p:sldId id="360" r:id="rId6"/>
    <p:sldId id="361" r:id="rId7"/>
    <p:sldId id="362" r:id="rId8"/>
    <p:sldId id="311" r:id="rId9"/>
    <p:sldId id="359" r:id="rId10"/>
    <p:sldId id="314" r:id="rId11"/>
    <p:sldId id="315" r:id="rId12"/>
    <p:sldId id="316" r:id="rId13"/>
    <p:sldId id="317" r:id="rId14"/>
    <p:sldId id="318" r:id="rId15"/>
    <p:sldId id="319" r:id="rId16"/>
    <p:sldId id="324" r:id="rId17"/>
    <p:sldId id="353" r:id="rId18"/>
    <p:sldId id="328" r:id="rId19"/>
    <p:sldId id="355" r:id="rId20"/>
    <p:sldId id="337" r:id="rId21"/>
    <p:sldId id="298" r:id="rId2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71376" autoAdjust="0"/>
  </p:normalViewPr>
  <p:slideViewPr>
    <p:cSldViewPr snapToGrid="0">
      <p:cViewPr varScale="1">
        <p:scale>
          <a:sx n="97" d="100"/>
          <a:sy n="97" d="100"/>
        </p:scale>
        <p:origin x="780" y="90"/>
      </p:cViewPr>
      <p:guideLst/>
    </p:cSldViewPr>
  </p:slideViewPr>
  <p:notesTextViewPr>
    <p:cViewPr>
      <p:scale>
        <a:sx n="150" d="100"/>
        <a:sy n="150" d="100"/>
      </p:scale>
      <p:origin x="0" y="0"/>
    </p:cViewPr>
  </p:notesTextViewPr>
  <p:sorterViewPr>
    <p:cViewPr varScale="1">
      <p:scale>
        <a:sx n="1" d="1"/>
        <a:sy n="1" d="1"/>
      </p:scale>
      <p:origin x="0" y="-170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10/23/2015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584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14163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10/23/2015 8:20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5134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1827581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3311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UWP apps may run on a variety of different systems with different screen resolutions. To make your job of creating an adaptive UI that looks great on all systems easier,</a:t>
            </a:r>
            <a:r>
              <a:rPr lang="en-GB" baseline="0" dirty="0" smtClean="0"/>
              <a:t> we’ve implemented a unified layout system based on ‘effective pixels’.</a:t>
            </a:r>
            <a:endParaRPr lang="en-GB" dirty="0" smtClean="0"/>
          </a:p>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82135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8337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420616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955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351623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49867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098200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50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1028304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3834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915934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43332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437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0223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8074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553063009"/>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62642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793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1318602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7655571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109364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1548427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318361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37534"/>
      </p:ext>
    </p:extLst>
  </p:cSld>
  <p:clrMap bg1="lt1" tx1="dk1" bg2="lt2" tx2="dk2" accent1="accent1" accent2="accent2" accent3="accent3" accent4="accent4" accent5="accent5" accent6="accent6" hlink="hlink" folHlink="folHlink"/>
  <p:sldLayoutIdLst>
    <p:sldLayoutId id="2147485080" r:id="rId1"/>
    <p:sldLayoutId id="2147485081" r:id="rId2"/>
    <p:sldLayoutId id="2147485082" r:id="rId3"/>
    <p:sldLayoutId id="2147485083" r:id="rId4"/>
    <p:sldLayoutId id="2147485084" r:id="rId5"/>
    <p:sldLayoutId id="2147485085" r:id="rId6"/>
    <p:sldLayoutId id="2147485086" r:id="rId7"/>
    <p:sldLayoutId id="2147485087" r:id="rId8"/>
    <p:sldLayoutId id="2147485088" r:id="rId9"/>
    <p:sldLayoutId id="2147485089" r:id="rId10"/>
    <p:sldLayoutId id="2147485090" r:id="rId11"/>
    <p:sldLayoutId id="2147485091" r:id="rId12"/>
    <p:sldLayoutId id="2147485092" r:id="rId13"/>
    <p:sldLayoutId id="2147485093" r:id="rId14"/>
    <p:sldLayoutId id="2147485094" r:id="rId15"/>
    <p:sldLayoutId id="214748509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1.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9.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258429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Опорные точки</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ru-RU" sz="1800" dirty="0" err="1">
                <a:solidFill>
                  <a:schemeClr val="tx1"/>
                </a:solidFill>
                <a:latin typeface="Segoe UI" panose="020B0502040204020203" pitchFamily="34" charset="0"/>
                <a:cs typeface="Segoe UI" panose="020B0502040204020203" pitchFamily="34" charset="0"/>
              </a:rPr>
              <a:t>ф</a:t>
            </a:r>
            <a:r>
              <a:rPr lang="ru-RU" sz="1800" dirty="0" err="1" smtClean="0">
                <a:solidFill>
                  <a:schemeClr val="tx1"/>
                </a:solidFill>
                <a:latin typeface="Segoe UI" panose="020B0502040204020203" pitchFamily="34" charset="0"/>
                <a:cs typeface="Segoe UI" panose="020B0502040204020203" pitchFamily="34" charset="0"/>
              </a:rPr>
              <a:t>аблет</a:t>
            </a:r>
            <a:r>
              <a:rPr lang="ru-RU" sz="1800" dirty="0" smtClean="0">
                <a:solidFill>
                  <a:schemeClr val="tx1"/>
                </a:solidFill>
                <a:latin typeface="Segoe UI" panose="020B0502040204020203" pitchFamily="34" charset="0"/>
                <a:cs typeface="Segoe UI" panose="020B0502040204020203" pitchFamily="34" charset="0"/>
              </a:rPr>
              <a:t> </a:t>
            </a:r>
            <a:r>
              <a:rPr lang="ru-RU" sz="1800" dirty="0">
                <a:solidFill>
                  <a:schemeClr val="tx1"/>
                </a:solidFill>
                <a:latin typeface="Segoe UI" panose="020B0502040204020203" pitchFamily="34" charset="0"/>
                <a:cs typeface="Segoe UI" panose="020B0502040204020203" pitchFamily="34" charset="0"/>
              </a:rPr>
              <a:t>и</a:t>
            </a:r>
            <a:r>
              <a:rPr lang="en-US" sz="1800" dirty="0" smtClean="0">
                <a:solidFill>
                  <a:schemeClr val="tx1"/>
                </a:solidFill>
                <a:latin typeface="Segoe UI" panose="020B0502040204020203" pitchFamily="34" charset="0"/>
                <a:cs typeface="Segoe UI" panose="020B0502040204020203" pitchFamily="34" charset="0"/>
              </a:rPr>
              <a:t> </a:t>
            </a:r>
            <a:r>
              <a:rPr lang="ru-RU" sz="1800" dirty="0" smtClean="0">
                <a:solidFill>
                  <a:schemeClr val="tx1"/>
                </a:solidFill>
                <a:latin typeface="Segoe UI" panose="020B0502040204020203" pitchFamily="34" charset="0"/>
                <a:cs typeface="Segoe UI" panose="020B0502040204020203" pitchFamily="34" charset="0"/>
              </a:rPr>
              <a:t>планшет</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ru-RU" sz="1800" dirty="0">
                <a:solidFill>
                  <a:schemeClr val="tx1"/>
                </a:solidFill>
                <a:latin typeface="Segoe UI" panose="020B0502040204020203" pitchFamily="34" charset="0"/>
                <a:cs typeface="Segoe UI" panose="020B0502040204020203" pitchFamily="34" charset="0"/>
              </a:rPr>
              <a:t>р</a:t>
            </a:r>
            <a:r>
              <a:rPr lang="ru-RU" sz="1800" dirty="0" smtClean="0">
                <a:solidFill>
                  <a:schemeClr val="tx1"/>
                </a:solidFill>
                <a:latin typeface="Segoe UI" panose="020B0502040204020203" pitchFamily="34" charset="0"/>
                <a:cs typeface="Segoe UI" panose="020B0502040204020203" pitchFamily="34" charset="0"/>
              </a:rPr>
              <a:t>абочий стол</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770497" y="4877544"/>
            <a:ext cx="1006494"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ru-RU" sz="1800" dirty="0" smtClean="0">
                <a:solidFill>
                  <a:schemeClr val="tx1"/>
                </a:solidFill>
                <a:latin typeface="Segoe UI" panose="020B0502040204020203" pitchFamily="34" charset="0"/>
                <a:cs typeface="Segoe UI" panose="020B0502040204020203" pitchFamily="34" charset="0"/>
              </a:rPr>
              <a:t>Смартфон</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a:t>
            </a:r>
            <a:r>
              <a:rPr lang="ru-RU" dirty="0" smtClean="0"/>
              <a:t>Калькулятор</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8872"/>
            <a:ext cx="11106686" cy="1813958"/>
          </a:xfrm>
        </p:spPr>
        <p:txBody>
          <a:bodyPr/>
          <a:lstStyle/>
          <a:p>
            <a:r>
              <a:rPr lang="ru-RU" dirty="0" smtClean="0"/>
              <a:t>Технологии дизайна </a:t>
            </a:r>
            <a:br>
              <a:rPr lang="ru-RU" dirty="0" smtClean="0"/>
            </a:br>
            <a:r>
              <a:rPr lang="ru-RU" dirty="0" smtClean="0"/>
              <a:t>адаптивного интерфейса</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a:bodyPr>
          <a:lstStyle/>
          <a:p>
            <a:pPr algn="ctr"/>
            <a:r>
              <a:rPr lang="ru-RU" dirty="0" smtClean="0">
                <a:latin typeface="Segoe UI Light" panose="020B0502040204020203" pitchFamily="34" charset="0"/>
                <a:cs typeface="Segoe UI Light" panose="020B0502040204020203" pitchFamily="34" charset="0"/>
              </a:rPr>
              <a:t>Стандартные приемы адаптивного дизайна</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Адаптивный дизайн</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ru-RU" sz="3200" dirty="0" smtClean="0"/>
              <a:t>Страница адаптируется к размеру экрана и ориентации</a:t>
            </a:r>
            <a:endParaRPr lang="en-US" sz="3200" dirty="0"/>
          </a:p>
          <a:p>
            <a:pPr lvl="1"/>
            <a:r>
              <a:rPr lang="ru-RU" dirty="0" smtClean="0"/>
              <a:t>Используем </a:t>
            </a:r>
            <a:r>
              <a:rPr lang="en-US" dirty="0" smtClean="0"/>
              <a:t>Visual </a:t>
            </a:r>
            <a:r>
              <a:rPr lang="en-US" dirty="0" smtClean="0"/>
              <a:t>States </a:t>
            </a:r>
            <a:r>
              <a:rPr lang="ru-RU" dirty="0" smtClean="0"/>
              <a:t>и адаптивные триггеры (</a:t>
            </a:r>
            <a:r>
              <a:rPr lang="en-US" dirty="0" smtClean="0"/>
              <a:t>Adaptive Triggers</a:t>
            </a:r>
            <a:r>
              <a:rPr lang="ru-RU" dirty="0" smtClean="0"/>
              <a:t>)</a:t>
            </a:r>
            <a:r>
              <a:rPr lang="en-US" dirty="0" smtClean="0"/>
              <a:t> </a:t>
            </a:r>
            <a:r>
              <a:rPr lang="ru-RU" dirty="0" smtClean="0"/>
              <a:t>для изменения размещения</a:t>
            </a:r>
            <a:endParaRPr lang="en-US" dirty="0" smtClean="0"/>
          </a:p>
          <a:p>
            <a:pPr lvl="1"/>
            <a:r>
              <a:rPr lang="ru-RU" dirty="0" smtClean="0"/>
              <a:t>Используем </a:t>
            </a:r>
            <a:r>
              <a:rPr lang="en-US" dirty="0" err="1" smtClean="0"/>
              <a:t>RelativePanel</a:t>
            </a:r>
            <a:r>
              <a:rPr lang="en-US" dirty="0" smtClean="0"/>
              <a:t> </a:t>
            </a:r>
            <a:r>
              <a:rPr lang="ru-RU" dirty="0" smtClean="0"/>
              <a:t>для ре-позиционирования элементов дизайна относительно друг друга</a:t>
            </a:r>
            <a:endParaRPr lang="en-US" dirty="0" smtClean="0"/>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ru-RU" sz="1029" dirty="0" smtClean="0">
                <a:solidFill>
                  <a:prstClr val="black"/>
                </a:solidFill>
              </a:rPr>
              <a:t>Смартфон </a:t>
            </a:r>
            <a:r>
              <a:rPr lang="en-US" sz="1029" dirty="0" smtClean="0">
                <a:solidFill>
                  <a:prstClr val="black"/>
                </a:solidFill>
              </a:rPr>
              <a:t>(</a:t>
            </a:r>
            <a:r>
              <a:rPr lang="ru-RU" sz="1029" dirty="0" smtClean="0">
                <a:solidFill>
                  <a:prstClr val="black"/>
                </a:solidFill>
              </a:rPr>
              <a:t>портрет</a:t>
            </a:r>
            <a:r>
              <a:rPr lang="en-US" sz="1029" dirty="0" smtClean="0">
                <a:solidFill>
                  <a:prstClr val="black"/>
                </a:solidFill>
              </a:rPr>
              <a:t>)</a:t>
            </a:r>
            <a:endParaRPr lang="en-US" sz="1029" dirty="0">
              <a:solidFill>
                <a:prstClr val="black"/>
              </a:solidFill>
            </a:endParaRP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ru-RU" sz="1029" dirty="0" smtClean="0">
                <a:solidFill>
                  <a:prstClr val="black"/>
                </a:solidFill>
              </a:rPr>
              <a:t>Планшет </a:t>
            </a:r>
            <a:r>
              <a:rPr lang="en-US" sz="1029" dirty="0" smtClean="0">
                <a:solidFill>
                  <a:prstClr val="black"/>
                </a:solidFill>
              </a:rPr>
              <a:t>(</a:t>
            </a:r>
            <a:r>
              <a:rPr lang="ru-RU" sz="1029" dirty="0" smtClean="0">
                <a:solidFill>
                  <a:prstClr val="black"/>
                </a:solidFill>
              </a:rPr>
              <a:t>ландшафт</a:t>
            </a:r>
            <a:r>
              <a:rPr lang="en-US" sz="1029" dirty="0" smtClean="0">
                <a:solidFill>
                  <a:prstClr val="black"/>
                </a:solidFill>
              </a:rPr>
              <a:t>) </a:t>
            </a:r>
            <a:r>
              <a:rPr lang="en-US" sz="1029" dirty="0">
                <a:solidFill>
                  <a:prstClr val="black"/>
                </a:solidFill>
              </a:rPr>
              <a:t>/ </a:t>
            </a:r>
            <a:r>
              <a:rPr lang="ru-RU" sz="1029" dirty="0" smtClean="0">
                <a:solidFill>
                  <a:prstClr val="black"/>
                </a:solidFill>
              </a:rPr>
              <a:t>рабочий стол</a:t>
            </a:r>
            <a:endParaRPr lang="en-US" sz="1029" dirty="0">
              <a:solidFill>
                <a:prstClr val="black"/>
              </a:solidFill>
            </a:endParaRP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Раздельный дизайн</a:t>
            </a:r>
            <a:endParaRPr lang="en-US" dirty="0"/>
          </a:p>
        </p:txBody>
      </p:sp>
      <p:sp>
        <p:nvSpPr>
          <p:cNvPr id="3" name="Text Placeholder 2"/>
          <p:cNvSpPr>
            <a:spLocks noGrp="1"/>
          </p:cNvSpPr>
          <p:nvPr>
            <p:ph type="body" sz="quarter" idx="10"/>
          </p:nvPr>
        </p:nvSpPr>
        <p:spPr>
          <a:xfrm>
            <a:off x="269239" y="1189177"/>
            <a:ext cx="11653523" cy="1169551"/>
          </a:xfrm>
        </p:spPr>
        <p:txBody>
          <a:bodyPr/>
          <a:lstStyle/>
          <a:p>
            <a:r>
              <a:rPr lang="ru-RU" sz="3200" dirty="0" smtClean="0"/>
              <a:t>Используем различный </a:t>
            </a:r>
            <a:r>
              <a:rPr lang="en-US" sz="3200" dirty="0" smtClean="0"/>
              <a:t>XAML-</a:t>
            </a:r>
            <a:r>
              <a:rPr lang="ru-RU" sz="3200" dirty="0" smtClean="0"/>
              <a:t>дизайн для разных устройств</a:t>
            </a:r>
            <a:endParaRPr lang="en-US" sz="3200" dirty="0" smtClean="0"/>
          </a:p>
          <a:p>
            <a:pPr lvl="1"/>
            <a:endParaRPr lang="en-US" sz="1600" dirty="0" smtClean="0"/>
          </a:p>
          <a:p>
            <a:pPr lvl="1"/>
            <a:endParaRPr lang="en-US" sz="1600"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ru-RU" sz="1029" dirty="0" smtClean="0">
                <a:solidFill>
                  <a:prstClr val="black"/>
                </a:solidFill>
              </a:rPr>
              <a:t>Смартфон </a:t>
            </a:r>
            <a:r>
              <a:rPr lang="en-US" sz="1029" dirty="0" smtClean="0">
                <a:solidFill>
                  <a:prstClr val="black"/>
                </a:solidFill>
              </a:rPr>
              <a:t>(</a:t>
            </a:r>
            <a:r>
              <a:rPr lang="ru-RU" sz="1029" dirty="0" smtClean="0">
                <a:solidFill>
                  <a:prstClr val="black"/>
                </a:solidFill>
              </a:rPr>
              <a:t>портрет</a:t>
            </a:r>
            <a:r>
              <a:rPr lang="en-US" sz="1029" dirty="0" smtClean="0">
                <a:solidFill>
                  <a:prstClr val="black"/>
                </a:solidFill>
              </a:rPr>
              <a:t>)</a:t>
            </a:r>
            <a:endParaRPr lang="en-US" sz="1029" dirty="0">
              <a:solidFill>
                <a:prstClr val="black"/>
              </a:solidFill>
            </a:endParaRP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ru-RU" sz="1029" dirty="0" smtClean="0">
                <a:solidFill>
                  <a:prstClr val="black"/>
                </a:solidFill>
              </a:rPr>
              <a:t>Планшет </a:t>
            </a:r>
            <a:r>
              <a:rPr lang="en-US" sz="1029" dirty="0" smtClean="0">
                <a:solidFill>
                  <a:prstClr val="black"/>
                </a:solidFill>
              </a:rPr>
              <a:t>(</a:t>
            </a:r>
            <a:r>
              <a:rPr lang="ru-RU" sz="1029" dirty="0" smtClean="0">
                <a:solidFill>
                  <a:prstClr val="black"/>
                </a:solidFill>
              </a:rPr>
              <a:t>ландшафт</a:t>
            </a:r>
            <a:r>
              <a:rPr lang="en-US" sz="1029" dirty="0" smtClean="0">
                <a:solidFill>
                  <a:prstClr val="black"/>
                </a:solidFill>
              </a:rPr>
              <a:t>) </a:t>
            </a:r>
            <a:r>
              <a:rPr lang="en-US" sz="1029" dirty="0">
                <a:solidFill>
                  <a:prstClr val="black"/>
                </a:solidFill>
              </a:rPr>
              <a:t>/ </a:t>
            </a:r>
            <a:r>
              <a:rPr lang="ru-RU" sz="1029" dirty="0" smtClean="0">
                <a:solidFill>
                  <a:prstClr val="black"/>
                </a:solidFill>
              </a:rPr>
              <a:t>рабочий стол</a:t>
            </a:r>
            <a:endParaRPr lang="en-US" sz="1029" dirty="0">
              <a:solidFill>
                <a:prstClr val="black"/>
              </a:solidFill>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Lab: </a:t>
            </a:r>
            <a:br>
              <a:rPr lang="en-US" dirty="0" smtClean="0"/>
            </a:br>
            <a:r>
              <a:rPr lang="ru-RU" dirty="0" smtClean="0"/>
              <a:t>Построение адаптивного</a:t>
            </a:r>
            <a:r>
              <a:rPr lang="en-US" dirty="0" smtClean="0"/>
              <a:t>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2942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Никола </a:t>
            </a:r>
            <a:r>
              <a:rPr lang="ru-RU" dirty="0" err="1" smtClean="0"/>
              <a:t>Метулев</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a:t>Создание приложений с адаптивным пользовательским интерфейсом</a:t>
            </a:r>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02</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30612030"/>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Алгоритм масштабирования</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1583607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970526"/>
            <a:ext cx="11637012" cy="2916952"/>
          </a:xfrm>
        </p:spPr>
        <p:txBody>
          <a:bodyPr/>
          <a:lstStyle/>
          <a:p>
            <a:r>
              <a:rPr lang="ru-RU" sz="4800" dirty="0" smtClean="0"/>
              <a:t>Игнорируем масштаб, разрешение и</a:t>
            </a:r>
            <a:r>
              <a:rPr lang="en-GB" sz="4800" dirty="0" smtClean="0"/>
              <a:t> dpi.</a:t>
            </a:r>
            <a:r>
              <a:rPr lang="ru-RU" sz="4800" dirty="0" smtClean="0"/>
              <a:t> </a:t>
            </a:r>
            <a:br>
              <a:rPr lang="ru-RU" sz="4800" dirty="0" smtClean="0"/>
            </a:br>
            <a:r>
              <a:rPr lang="ru-RU" sz="4800" dirty="0" smtClean="0"/>
              <a:t>Начинаем думать в эффективных пикселях!</a:t>
            </a:r>
            <a:r>
              <a:rPr lang="en-GB" sz="4800" dirty="0" smtClean="0"/>
              <a:t/>
            </a:r>
            <a:br>
              <a:rPr lang="en-GB" sz="4800" dirty="0" smtClean="0"/>
            </a:br>
            <a:r>
              <a:rPr lang="en-GB" dirty="0"/>
              <a:t/>
            </a:r>
            <a:br>
              <a:rPr lang="en-GB" dirty="0"/>
            </a:br>
            <a:r>
              <a:rPr lang="en-GB" sz="4800" dirty="0" smtClean="0"/>
              <a:t>XAML </a:t>
            </a:r>
            <a:r>
              <a:rPr lang="ru-RU" sz="4800" dirty="0" smtClean="0"/>
              <a:t>использует эффективные пиксели</a:t>
            </a:r>
            <a:endParaRPr lang="en-GB" sz="4800"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8872"/>
            <a:ext cx="11106686" cy="999313"/>
          </a:xfrm>
        </p:spPr>
        <p:txBody>
          <a:bodyPr/>
          <a:lstStyle/>
          <a:p>
            <a:r>
              <a:rPr lang="ru-RU" dirty="0" smtClean="0"/>
              <a:t>Создаем адаптивный интерфейс…</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Планируем дизайн</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1577</Words>
  <Application>Microsoft Office PowerPoint</Application>
  <PresentationFormat>Широкоэкранный</PresentationFormat>
  <Paragraphs>119</Paragraphs>
  <Slides>17</Slides>
  <Notes>13</Notes>
  <HiddenSlides>0</HiddenSlides>
  <MMClips>2</MMClips>
  <ScaleCrop>false</ScaleCrop>
  <HeadingPairs>
    <vt:vector size="6" baseType="variant">
      <vt:variant>
        <vt:lpstr>Использованные шрифты</vt:lpstr>
      </vt:variant>
      <vt:variant>
        <vt:i4>10</vt:i4>
      </vt:variant>
      <vt:variant>
        <vt:lpstr>Тема</vt:lpstr>
      </vt:variant>
      <vt:variant>
        <vt:i4>5</vt:i4>
      </vt:variant>
      <vt:variant>
        <vt:lpstr>Заголовки слайдов</vt:lpstr>
      </vt:variant>
      <vt:variant>
        <vt:i4>17</vt:i4>
      </vt:variant>
    </vt:vector>
  </HeadingPairs>
  <TitlesOfParts>
    <vt:vector size="32" baseType="lpstr">
      <vt:lpstr>Microsoft JhengHei</vt: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Office Theme</vt:lpstr>
      <vt:lpstr>Презентация PowerPoint</vt:lpstr>
      <vt:lpstr>Презентация PowerPoint</vt:lpstr>
      <vt:lpstr>Создание приложений с адаптивным пользовательским интерфейсом</vt:lpstr>
      <vt:lpstr>Алгоритм масштабирования</vt:lpstr>
      <vt:lpstr>Презентация PowerPoint</vt:lpstr>
      <vt:lpstr>Effective pixel</vt:lpstr>
      <vt:lpstr>Игнорируем масштаб, разрешение и dpi.  Начинаем думать в эффективных пикселях!  XAML использует эффективные пиксели</vt:lpstr>
      <vt:lpstr>Создаем адаптивный интерфейс…</vt:lpstr>
      <vt:lpstr>Планируем дизайн</vt:lpstr>
      <vt:lpstr>Опорные точки</vt:lpstr>
      <vt:lpstr>Demo: Калькулятор</vt:lpstr>
      <vt:lpstr>Технологии дизайна  адаптивного интерфейса</vt:lpstr>
      <vt:lpstr>Стандартные приемы адаптивного дизайна</vt:lpstr>
      <vt:lpstr>Адаптивный дизайн</vt:lpstr>
      <vt:lpstr>Раздельный дизайн</vt:lpstr>
      <vt:lpstr>Lab:  Построение адаптивного UI</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2015-10-23T07:51:44Z</dcterms:modified>
</cp:coreProperties>
</file>